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9144000" cy="5143500"/>
  <p:embeddedFontLst>
    <p:embeddedFont>
      <p:font typeface="Roboto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Exo 2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juMYsPWmrnfJiuS7ntB3l4c9A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934298-3430-4F68-8A32-ABA7CD7F2B8D}">
  <a:tblStyle styleId="{C9934298-3430-4F68-8A32-ABA7CD7F2B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Tahoma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regular.fntdata"/><Relationship Id="rId25" Type="http://schemas.openxmlformats.org/officeDocument/2006/relationships/font" Target="fonts/Tahoma-bold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xo2-bold.fntdata"/><Relationship Id="rId30" Type="http://schemas.openxmlformats.org/officeDocument/2006/relationships/font" Target="fonts/Exo2-regular.fntdata"/><Relationship Id="rId11" Type="http://schemas.openxmlformats.org/officeDocument/2006/relationships/slide" Target="slides/slide5.xml"/><Relationship Id="rId33" Type="http://schemas.openxmlformats.org/officeDocument/2006/relationships/font" Target="fonts/Exo2-boldItalic.fntdata"/><Relationship Id="rId10" Type="http://schemas.openxmlformats.org/officeDocument/2006/relationships/slide" Target="slides/slide4.xml"/><Relationship Id="rId32" Type="http://schemas.openxmlformats.org/officeDocument/2006/relationships/font" Target="fonts/Exo2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a32234a28_0_1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7a32234a28_0_1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804274" y="445949"/>
            <a:ext cx="753545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386284" y="1206582"/>
            <a:ext cx="8308340" cy="3462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04274" y="445949"/>
            <a:ext cx="753545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804274" y="445949"/>
            <a:ext cx="753545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3"/>
          <p:cNvSpPr txBox="1"/>
          <p:nvPr>
            <p:ph type="title"/>
          </p:nvPr>
        </p:nvSpPr>
        <p:spPr>
          <a:xfrm>
            <a:off x="804274" y="445949"/>
            <a:ext cx="7535450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500" u="none" cap="none" strike="noStrike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3"/>
          <p:cNvSpPr txBox="1"/>
          <p:nvPr>
            <p:ph idx="1" type="body"/>
          </p:nvPr>
        </p:nvSpPr>
        <p:spPr>
          <a:xfrm>
            <a:off x="386284" y="1206582"/>
            <a:ext cx="8308340" cy="34626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cfunalog.ru/" TargetMode="External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756300" y="2089576"/>
            <a:ext cx="76257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35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Налоговый</a:t>
            </a:r>
            <a:r>
              <a:rPr b="1" lang="en-US" sz="5200">
                <a:solidFill>
                  <a:srgbClr val="FFFFFF"/>
                </a:solidFill>
              </a:rPr>
              <a:t> консалтинг</a:t>
            </a:r>
            <a:endParaRPr b="0" i="0" sz="5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E4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Индивидуальные способы приумножить прибыль</a:t>
            </a:r>
            <a:endParaRPr b="0" i="0" sz="26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6750" y="603900"/>
            <a:ext cx="1110500" cy="12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853632" y="4417420"/>
            <a:ext cx="7488555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81025" lvl="0" marL="59309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1CC"/>
                </a:solidFill>
                <a:latin typeface="Tahoma"/>
                <a:ea typeface="Tahoma"/>
                <a:cs typeface="Tahoma"/>
                <a:sym typeface="Tahoma"/>
              </a:rPr>
              <a:t>Данное коммерческое предложение содержит конфиденциальную информацию, которая не может быть опубликована или  раскрыта каким-либо другим образом без письменного согласия ООО “Центр Финансового Управления”</a:t>
            </a:r>
            <a:endParaRPr b="0" i="0" sz="1000" u="none" cap="none" strike="noStrike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804275" y="367675"/>
            <a:ext cx="7597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Оценка налоговых рисков при проведении  корпоративных сделок (Due Diligence )</a:t>
            </a:r>
            <a:endParaRPr sz="2000"/>
          </a:p>
        </p:txBody>
      </p:sp>
      <p:sp>
        <p:nvSpPr>
          <p:cNvPr id="127" name="Google Shape;127;p10"/>
          <p:cNvSpPr txBox="1"/>
          <p:nvPr/>
        </p:nvSpPr>
        <p:spPr>
          <a:xfrm>
            <a:off x="804274" y="1399940"/>
            <a:ext cx="7231380" cy="979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Мы провели 20 корпоративных сделок за 2022 год. Покажем "все налоговые скелеты в шкафу".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Проведение мероприятий по оценке существующих и потенциальных налоговых рисков с целью  формирования действительной стоимости компании (корпоративные сделки при покупке продажи  долей/компаний).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731249" y="1118800"/>
            <a:ext cx="7597140" cy="4445"/>
          </a:xfrm>
          <a:custGeom>
            <a:rect b="b" l="l" r="r" t="t"/>
            <a:pathLst>
              <a:path extrusionOk="0" h="4444" w="7597140">
                <a:moveTo>
                  <a:pt x="0" y="3899"/>
                </a:moveTo>
                <a:lnTo>
                  <a:pt x="75965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" name="Google Shape;129;p10"/>
          <p:cNvSpPr/>
          <p:nvPr/>
        </p:nvSpPr>
        <p:spPr>
          <a:xfrm>
            <a:off x="253349" y="2710700"/>
            <a:ext cx="8637905" cy="2169160"/>
          </a:xfrm>
          <a:custGeom>
            <a:rect b="b" l="l" r="r" t="t"/>
            <a:pathLst>
              <a:path extrusionOk="0" h="2169160" w="8637905">
                <a:moveTo>
                  <a:pt x="8464061" y="2168999"/>
                </a:moveTo>
                <a:lnTo>
                  <a:pt x="173238" y="2168999"/>
                </a:lnTo>
                <a:lnTo>
                  <a:pt x="127184" y="2162811"/>
                </a:lnTo>
                <a:lnTo>
                  <a:pt x="85801" y="2145347"/>
                </a:lnTo>
                <a:lnTo>
                  <a:pt x="50740" y="2118259"/>
                </a:lnTo>
                <a:lnTo>
                  <a:pt x="23652" y="2083198"/>
                </a:lnTo>
                <a:lnTo>
                  <a:pt x="6188" y="2041815"/>
                </a:lnTo>
                <a:lnTo>
                  <a:pt x="0" y="1995761"/>
                </a:lnTo>
                <a:lnTo>
                  <a:pt x="0" y="173237"/>
                </a:lnTo>
                <a:lnTo>
                  <a:pt x="6188" y="127184"/>
                </a:lnTo>
                <a:lnTo>
                  <a:pt x="23652" y="85801"/>
                </a:lnTo>
                <a:lnTo>
                  <a:pt x="50740" y="50740"/>
                </a:lnTo>
                <a:lnTo>
                  <a:pt x="85801" y="23652"/>
                </a:lnTo>
                <a:lnTo>
                  <a:pt x="127184" y="6188"/>
                </a:lnTo>
                <a:lnTo>
                  <a:pt x="173238" y="0"/>
                </a:lnTo>
                <a:lnTo>
                  <a:pt x="8464061" y="0"/>
                </a:lnTo>
                <a:lnTo>
                  <a:pt x="8530357" y="13186"/>
                </a:lnTo>
                <a:lnTo>
                  <a:pt x="8586559" y="50740"/>
                </a:lnTo>
                <a:lnTo>
                  <a:pt x="8624113" y="106942"/>
                </a:lnTo>
                <a:lnTo>
                  <a:pt x="8637299" y="173237"/>
                </a:lnTo>
                <a:lnTo>
                  <a:pt x="8637299" y="1995761"/>
                </a:lnTo>
                <a:lnTo>
                  <a:pt x="8631111" y="2041815"/>
                </a:lnTo>
                <a:lnTo>
                  <a:pt x="8613647" y="2083198"/>
                </a:lnTo>
                <a:lnTo>
                  <a:pt x="8586559" y="2118259"/>
                </a:lnTo>
                <a:lnTo>
                  <a:pt x="8551498" y="2145347"/>
                </a:lnTo>
                <a:lnTo>
                  <a:pt x="8510115" y="2162811"/>
                </a:lnTo>
                <a:lnTo>
                  <a:pt x="8464061" y="21689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0"/>
          <p:cNvSpPr txBox="1"/>
          <p:nvPr/>
        </p:nvSpPr>
        <p:spPr>
          <a:xfrm>
            <a:off x="503200" y="2772845"/>
            <a:ext cx="5524500" cy="1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6200">
            <a:spAutoFit/>
          </a:bodyPr>
          <a:lstStyle/>
          <a:p>
            <a:pPr indent="0" lvl="0" marL="323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Отрасль: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Строительство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Выявленные риски: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Взаимодействие с недобросовестными контрагентами. Признаки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«дробления бизнеса». Потенциальный риск налоговых доначислений более  120 млн.руб.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39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Скорректирована стоимость приобретаемой компании на величину  потенциальных налоговых рисков, сэкономлены деньги инвесторов.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0125" y="2907600"/>
            <a:ext cx="2666699" cy="17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type="title"/>
          </p:nvPr>
        </p:nvSpPr>
        <p:spPr>
          <a:xfrm>
            <a:off x="804275" y="136525"/>
            <a:ext cx="80994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Дополнительные услуги,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которые помогут избежать налоговых риско</a:t>
            </a:r>
            <a:r>
              <a:rPr lang="en-US"/>
              <a:t>в</a:t>
            </a:r>
            <a:endParaRPr/>
          </a:p>
        </p:txBody>
      </p:sp>
      <p:graphicFrame>
        <p:nvGraphicFramePr>
          <p:cNvPr id="137" name="Google Shape;137;p11"/>
          <p:cNvGraphicFramePr/>
          <p:nvPr/>
        </p:nvGraphicFramePr>
        <p:xfrm>
          <a:off x="386284" y="12065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{C9934298-3430-4F68-8A32-ABA7CD7F2B8D}</a:tableStyleId>
              </a:tblPr>
              <a:tblGrid>
                <a:gridCol w="4148450"/>
                <a:gridCol w="414527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E4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Проблема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730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E499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Услуга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730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10750">
                <a:tc>
                  <a:txBody>
                    <a:bodyPr/>
                    <a:lstStyle/>
                    <a:p>
                      <a:pPr indent="0" lvl="0" marL="85725" marR="2565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Отказ в применении налоговых льгот: Доначисление налогов в  результате отказа в применении налоговых льгот.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2851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Анализ правил учёта и отчётности при применении налоговых  льгот, выявление рисков и выработка решений по их  устранению (резиденты Сколково, IT компании)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85725" marR="304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Анализ внутренних нормативных документов на предмет  обоснованности выплат в пользу сотрудников. Выявление зон  рисков и разработка решений по их устранению.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6000">
                <a:tc>
                  <a:txBody>
                    <a:bodyPr/>
                    <a:lstStyle/>
                    <a:p>
                      <a:pPr indent="0" lvl="0" marL="85725" marR="10845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Риск признания занижения суммы сделки между  аффилированными лицами.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85725" marR="28702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Заключение сделки с аффилированным лицом на нерыночных  условиях: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85725" marR="240029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</a:t>
                      </a: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ачисление налога на прибыль и НДС по сделке с  аффилированным лицом на основе условий подобных сделок с  не взаимозависимыми контрагентами.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1879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Анализ правил применения трансфертного ценообразования,  выявление зон рисков, анализ соответствующей документации  на предмет соответствия правилам действующего законодательства </a:t>
                      </a:r>
                      <a:r>
                        <a:rPr lang="en-US" sz="10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после</a:t>
                      </a:r>
                      <a:r>
                        <a:rPr lang="en-US" sz="10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подготовки клиентом пакета документов</a:t>
                      </a: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85725" marR="946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Анализ договорных и фактических взаимоотношений с  сотрудниками, которые привлечены по аутстафф. Выявление зон  риска переквалификации налоговыми органами в трудовые  отношения с соответствующими последствиями.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125">
                <a:tc>
                  <a:txBody>
                    <a:bodyPr/>
                    <a:lstStyle/>
                    <a:p>
                      <a:pPr indent="0" lvl="0" marL="85725" marR="26924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Риски привлечения сторонних сотрудников (аутстаффинг): 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</a:t>
                      </a: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тказ в принятии вычетов по НДС по сделкам с компаниями,  предоставляющими персонал в аренду (далее - аутстафферы).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5725" marR="1587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Разработка и предложения изменений в договорные отношения  и бизнес процесс, обеспечивающих чистоту сделки  предоставления /получения персонала в "аренду".</a:t>
                      </a:r>
                      <a:endParaRPr sz="1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8065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>
            <p:ph type="title"/>
          </p:nvPr>
        </p:nvSpPr>
        <p:spPr>
          <a:xfrm>
            <a:off x="804275" y="445950"/>
            <a:ext cx="67713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ГК Центр Финансового Управления</a:t>
            </a:r>
            <a:endParaRPr/>
          </a:p>
        </p:txBody>
      </p:sp>
      <p:sp>
        <p:nvSpPr>
          <p:cNvPr id="143" name="Google Shape;143;p12"/>
          <p:cNvSpPr/>
          <p:nvPr/>
        </p:nvSpPr>
        <p:spPr>
          <a:xfrm>
            <a:off x="731249" y="940324"/>
            <a:ext cx="7002780" cy="0"/>
          </a:xfrm>
          <a:custGeom>
            <a:rect b="b" l="l" r="r" t="t"/>
            <a:pathLst>
              <a:path extrusionOk="0" h="120000" w="7002780">
                <a:moveTo>
                  <a:pt x="0" y="0"/>
                </a:moveTo>
                <a:lnTo>
                  <a:pt x="70025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500" y="1232300"/>
            <a:ext cx="3000000" cy="35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 txBox="1"/>
          <p:nvPr/>
        </p:nvSpPr>
        <p:spPr>
          <a:xfrm>
            <a:off x="804274" y="1248654"/>
            <a:ext cx="3833495" cy="2180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Центр Финансового Управления основан в 2011 г.  Основная деятельность компании - оптимизация  налогообложения. С 2015 г. компания ведет  консалтинговую деятельность в области налогового  планирования.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1301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Основатель и главный эксперт компании - Евгений  Чупанов работает в сфере налогов и финансов с  2005 года.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Доверьтесь экспертам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a32234a28_0_1"/>
          <p:cNvSpPr txBox="1"/>
          <p:nvPr/>
        </p:nvSpPr>
        <p:spPr>
          <a:xfrm>
            <a:off x="829713" y="502725"/>
            <a:ext cx="6838800" cy="1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Мы не мыслим шаблонно! </a:t>
            </a:r>
            <a:endParaRPr i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Находим не рискованные, а  законные способы сохранить и приумножить вашу  прибыль. Основная специализация ЦФУ – оптимизация  налогообложения. В нашем арсенале более 150  проверенных решений, которые успешно работают.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1" name="Google Shape;151;g27a32234a28_0_1"/>
          <p:cNvGrpSpPr/>
          <p:nvPr/>
        </p:nvGrpSpPr>
        <p:grpSpPr>
          <a:xfrm>
            <a:off x="793738" y="2338149"/>
            <a:ext cx="7556501" cy="880110"/>
            <a:chOff x="0" y="5467499"/>
            <a:chExt cx="7556501" cy="880110"/>
          </a:xfrm>
        </p:grpSpPr>
        <p:pic>
          <p:nvPicPr>
            <p:cNvPr id="152" name="Google Shape;152;g27a32234a28_0_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467499"/>
              <a:ext cx="7556501" cy="87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g27a32234a28_0_1"/>
            <p:cNvSpPr/>
            <p:nvPr/>
          </p:nvSpPr>
          <p:spPr>
            <a:xfrm>
              <a:off x="0" y="5467499"/>
              <a:ext cx="7556500" cy="880110"/>
            </a:xfrm>
            <a:custGeom>
              <a:rect b="b" l="l" r="r" t="t"/>
              <a:pathLst>
                <a:path extrusionOk="0" h="880110" w="7556500">
                  <a:moveTo>
                    <a:pt x="0" y="0"/>
                  </a:moveTo>
                  <a:lnTo>
                    <a:pt x="7556499" y="0"/>
                  </a:lnTo>
                </a:path>
                <a:path extrusionOk="0" h="880110" w="7556500">
                  <a:moveTo>
                    <a:pt x="7556499" y="879599"/>
                  </a:moveTo>
                  <a:lnTo>
                    <a:pt x="0" y="879599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4" name="Google Shape;154;g27a32234a28_0_1"/>
          <p:cNvSpPr txBox="1"/>
          <p:nvPr/>
        </p:nvSpPr>
        <p:spPr>
          <a:xfrm>
            <a:off x="2131938" y="2525450"/>
            <a:ext cx="6437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202882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ЗАЩИЩАЙ СВОЙ БИЗНЕС С ПОМОЩЬЮ   ЗАКОННОЙ ОПТИМИЗАЦИИ НАЛОГОВ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Google Shape;155;g27a32234a28_0_1"/>
          <p:cNvSpPr/>
          <p:nvPr/>
        </p:nvSpPr>
        <p:spPr>
          <a:xfrm>
            <a:off x="1231125" y="3661675"/>
            <a:ext cx="6850990" cy="1229487"/>
          </a:xfrm>
          <a:custGeom>
            <a:rect b="b" l="l" r="r" t="t"/>
            <a:pathLst>
              <a:path extrusionOk="0" h="1066800" w="6009640">
                <a:moveTo>
                  <a:pt x="0" y="0"/>
                </a:moveTo>
                <a:lnTo>
                  <a:pt x="6009599" y="0"/>
                </a:lnTo>
                <a:lnTo>
                  <a:pt x="6009599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56" name="Google Shape;156;g27a32234a28_0_1"/>
          <p:cNvGrpSpPr/>
          <p:nvPr/>
        </p:nvGrpSpPr>
        <p:grpSpPr>
          <a:xfrm>
            <a:off x="5125857" y="4364798"/>
            <a:ext cx="2256837" cy="359204"/>
            <a:chOff x="4200149" y="8174100"/>
            <a:chExt cx="2448559" cy="523240"/>
          </a:xfrm>
        </p:grpSpPr>
        <p:sp>
          <p:nvSpPr>
            <p:cNvPr id="157" name="Google Shape;157;g27a32234a28_0_1"/>
            <p:cNvSpPr/>
            <p:nvPr/>
          </p:nvSpPr>
          <p:spPr>
            <a:xfrm>
              <a:off x="4200149" y="8174100"/>
              <a:ext cx="2448559" cy="523240"/>
            </a:xfrm>
            <a:custGeom>
              <a:rect b="b" l="l" r="r" t="t"/>
              <a:pathLst>
                <a:path extrusionOk="0" h="523240" w="2448559">
                  <a:moveTo>
                    <a:pt x="2360798" y="523199"/>
                  </a:moveTo>
                  <a:lnTo>
                    <a:pt x="87201" y="523199"/>
                  </a:lnTo>
                  <a:lnTo>
                    <a:pt x="53258" y="516347"/>
                  </a:lnTo>
                  <a:lnTo>
                    <a:pt x="25540" y="497659"/>
                  </a:lnTo>
                  <a:lnTo>
                    <a:pt x="6852" y="469941"/>
                  </a:lnTo>
                  <a:lnTo>
                    <a:pt x="0" y="435998"/>
                  </a:lnTo>
                  <a:lnTo>
                    <a:pt x="0" y="87201"/>
                  </a:lnTo>
                  <a:lnTo>
                    <a:pt x="6852" y="53258"/>
                  </a:lnTo>
                  <a:lnTo>
                    <a:pt x="25540" y="25540"/>
                  </a:lnTo>
                  <a:lnTo>
                    <a:pt x="53258" y="6852"/>
                  </a:lnTo>
                  <a:lnTo>
                    <a:pt x="87201" y="0"/>
                  </a:lnTo>
                  <a:lnTo>
                    <a:pt x="2360798" y="0"/>
                  </a:lnTo>
                  <a:lnTo>
                    <a:pt x="2409177" y="14650"/>
                  </a:lnTo>
                  <a:lnTo>
                    <a:pt x="2441362" y="53831"/>
                  </a:lnTo>
                  <a:lnTo>
                    <a:pt x="2447999" y="87201"/>
                  </a:lnTo>
                  <a:lnTo>
                    <a:pt x="2447999" y="435998"/>
                  </a:lnTo>
                  <a:lnTo>
                    <a:pt x="2441147" y="469941"/>
                  </a:lnTo>
                  <a:lnTo>
                    <a:pt x="2422459" y="497659"/>
                  </a:lnTo>
                  <a:lnTo>
                    <a:pt x="2394741" y="516347"/>
                  </a:lnTo>
                  <a:lnTo>
                    <a:pt x="2360798" y="52319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8" name="Google Shape;158;g27a32234a28_0_1"/>
            <p:cNvSpPr/>
            <p:nvPr/>
          </p:nvSpPr>
          <p:spPr>
            <a:xfrm>
              <a:off x="4200149" y="8174100"/>
              <a:ext cx="2448559" cy="523240"/>
            </a:xfrm>
            <a:custGeom>
              <a:rect b="b" l="l" r="r" t="t"/>
              <a:pathLst>
                <a:path extrusionOk="0" h="523240" w="2448559">
                  <a:moveTo>
                    <a:pt x="0" y="87201"/>
                  </a:moveTo>
                  <a:lnTo>
                    <a:pt x="6852" y="53258"/>
                  </a:lnTo>
                  <a:lnTo>
                    <a:pt x="25540" y="25540"/>
                  </a:lnTo>
                  <a:lnTo>
                    <a:pt x="53258" y="6852"/>
                  </a:lnTo>
                  <a:lnTo>
                    <a:pt x="87201" y="0"/>
                  </a:lnTo>
                  <a:lnTo>
                    <a:pt x="2360798" y="0"/>
                  </a:lnTo>
                  <a:lnTo>
                    <a:pt x="2409177" y="14650"/>
                  </a:lnTo>
                  <a:lnTo>
                    <a:pt x="2441362" y="53831"/>
                  </a:lnTo>
                  <a:lnTo>
                    <a:pt x="2447999" y="87201"/>
                  </a:lnTo>
                  <a:lnTo>
                    <a:pt x="2447999" y="435998"/>
                  </a:lnTo>
                  <a:lnTo>
                    <a:pt x="2441147" y="469941"/>
                  </a:lnTo>
                  <a:lnTo>
                    <a:pt x="2422459" y="497659"/>
                  </a:lnTo>
                  <a:lnTo>
                    <a:pt x="2394741" y="516347"/>
                  </a:lnTo>
                  <a:lnTo>
                    <a:pt x="2360798" y="523199"/>
                  </a:lnTo>
                  <a:lnTo>
                    <a:pt x="87201" y="523199"/>
                  </a:lnTo>
                  <a:lnTo>
                    <a:pt x="53258" y="516347"/>
                  </a:lnTo>
                  <a:lnTo>
                    <a:pt x="25540" y="497659"/>
                  </a:lnTo>
                  <a:lnTo>
                    <a:pt x="6852" y="469941"/>
                  </a:lnTo>
                  <a:lnTo>
                    <a:pt x="0" y="435998"/>
                  </a:lnTo>
                  <a:lnTo>
                    <a:pt x="0" y="87201"/>
                  </a:lnTo>
                  <a:close/>
                </a:path>
              </a:pathLst>
            </a:cu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9" name="Google Shape;159;g27a32234a28_0_1"/>
          <p:cNvSpPr txBox="1"/>
          <p:nvPr/>
        </p:nvSpPr>
        <p:spPr>
          <a:xfrm>
            <a:off x="5577500" y="4430250"/>
            <a:ext cx="2372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CFUNALOG.RU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g27a32234a28_0_1"/>
          <p:cNvSpPr txBox="1"/>
          <p:nvPr/>
        </p:nvSpPr>
        <p:spPr>
          <a:xfrm>
            <a:off x="1231125" y="3678150"/>
            <a:ext cx="64374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Не теряйте времени. </a:t>
            </a:r>
            <a:endParaRPr sz="1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508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Свяжитесь с менеджером или посетите наш сайт!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Google Shape;161;g27a32234a28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2050" y="392050"/>
            <a:ext cx="721000" cy="90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g27a32234a28_0_1"/>
          <p:cNvGrpSpPr/>
          <p:nvPr/>
        </p:nvGrpSpPr>
        <p:grpSpPr>
          <a:xfrm>
            <a:off x="1834257" y="4364798"/>
            <a:ext cx="2256837" cy="359204"/>
            <a:chOff x="4200149" y="8174100"/>
            <a:chExt cx="2448559" cy="523240"/>
          </a:xfrm>
        </p:grpSpPr>
        <p:sp>
          <p:nvSpPr>
            <p:cNvPr id="163" name="Google Shape;163;g27a32234a28_0_1"/>
            <p:cNvSpPr/>
            <p:nvPr/>
          </p:nvSpPr>
          <p:spPr>
            <a:xfrm>
              <a:off x="4200149" y="8174100"/>
              <a:ext cx="2448559" cy="523240"/>
            </a:xfrm>
            <a:custGeom>
              <a:rect b="b" l="l" r="r" t="t"/>
              <a:pathLst>
                <a:path extrusionOk="0" h="523240" w="2448559">
                  <a:moveTo>
                    <a:pt x="2360798" y="523199"/>
                  </a:moveTo>
                  <a:lnTo>
                    <a:pt x="87201" y="523199"/>
                  </a:lnTo>
                  <a:lnTo>
                    <a:pt x="53258" y="516347"/>
                  </a:lnTo>
                  <a:lnTo>
                    <a:pt x="25540" y="497659"/>
                  </a:lnTo>
                  <a:lnTo>
                    <a:pt x="6852" y="469941"/>
                  </a:lnTo>
                  <a:lnTo>
                    <a:pt x="0" y="435998"/>
                  </a:lnTo>
                  <a:lnTo>
                    <a:pt x="0" y="87201"/>
                  </a:lnTo>
                  <a:lnTo>
                    <a:pt x="6852" y="53258"/>
                  </a:lnTo>
                  <a:lnTo>
                    <a:pt x="25540" y="25540"/>
                  </a:lnTo>
                  <a:lnTo>
                    <a:pt x="53258" y="6852"/>
                  </a:lnTo>
                  <a:lnTo>
                    <a:pt x="87201" y="0"/>
                  </a:lnTo>
                  <a:lnTo>
                    <a:pt x="2360798" y="0"/>
                  </a:lnTo>
                  <a:lnTo>
                    <a:pt x="2409177" y="14650"/>
                  </a:lnTo>
                  <a:lnTo>
                    <a:pt x="2441362" y="53831"/>
                  </a:lnTo>
                  <a:lnTo>
                    <a:pt x="2447999" y="87201"/>
                  </a:lnTo>
                  <a:lnTo>
                    <a:pt x="2447999" y="435998"/>
                  </a:lnTo>
                  <a:lnTo>
                    <a:pt x="2441147" y="469941"/>
                  </a:lnTo>
                  <a:lnTo>
                    <a:pt x="2422459" y="497659"/>
                  </a:lnTo>
                  <a:lnTo>
                    <a:pt x="2394741" y="516347"/>
                  </a:lnTo>
                  <a:lnTo>
                    <a:pt x="2360798" y="523199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4" name="Google Shape;164;g27a32234a28_0_1"/>
            <p:cNvSpPr/>
            <p:nvPr/>
          </p:nvSpPr>
          <p:spPr>
            <a:xfrm>
              <a:off x="4200149" y="8174100"/>
              <a:ext cx="2448559" cy="523240"/>
            </a:xfrm>
            <a:custGeom>
              <a:rect b="b" l="l" r="r" t="t"/>
              <a:pathLst>
                <a:path extrusionOk="0" h="523240" w="2448559">
                  <a:moveTo>
                    <a:pt x="0" y="87201"/>
                  </a:moveTo>
                  <a:lnTo>
                    <a:pt x="6852" y="53258"/>
                  </a:lnTo>
                  <a:lnTo>
                    <a:pt x="25540" y="25540"/>
                  </a:lnTo>
                  <a:lnTo>
                    <a:pt x="53258" y="6852"/>
                  </a:lnTo>
                  <a:lnTo>
                    <a:pt x="87201" y="0"/>
                  </a:lnTo>
                  <a:lnTo>
                    <a:pt x="2360798" y="0"/>
                  </a:lnTo>
                  <a:lnTo>
                    <a:pt x="2409177" y="14650"/>
                  </a:lnTo>
                  <a:lnTo>
                    <a:pt x="2441362" y="53831"/>
                  </a:lnTo>
                  <a:lnTo>
                    <a:pt x="2447999" y="87201"/>
                  </a:lnTo>
                  <a:lnTo>
                    <a:pt x="2447999" y="435998"/>
                  </a:lnTo>
                  <a:lnTo>
                    <a:pt x="2441147" y="469941"/>
                  </a:lnTo>
                  <a:lnTo>
                    <a:pt x="2422459" y="497659"/>
                  </a:lnTo>
                  <a:lnTo>
                    <a:pt x="2394741" y="516347"/>
                  </a:lnTo>
                  <a:lnTo>
                    <a:pt x="2360798" y="523199"/>
                  </a:lnTo>
                  <a:lnTo>
                    <a:pt x="87201" y="523199"/>
                  </a:lnTo>
                  <a:lnTo>
                    <a:pt x="53258" y="516347"/>
                  </a:lnTo>
                  <a:lnTo>
                    <a:pt x="25540" y="497659"/>
                  </a:lnTo>
                  <a:lnTo>
                    <a:pt x="6852" y="469941"/>
                  </a:lnTo>
                  <a:lnTo>
                    <a:pt x="0" y="435998"/>
                  </a:lnTo>
                  <a:lnTo>
                    <a:pt x="0" y="87201"/>
                  </a:lnTo>
                  <a:close/>
                </a:path>
              </a:pathLst>
            </a:cu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5" name="Google Shape;165;g27a32234a28_0_1"/>
          <p:cNvSpPr txBox="1"/>
          <p:nvPr/>
        </p:nvSpPr>
        <p:spPr>
          <a:xfrm>
            <a:off x="2004525" y="4430250"/>
            <a:ext cx="23724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ahoma"/>
                <a:ea typeface="Tahoma"/>
                <a:cs typeface="Tahoma"/>
                <a:sym typeface="Tahoma"/>
              </a:rPr>
              <a:t>+7 (499) 325-44-05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"/>
          <p:cNvGrpSpPr/>
          <p:nvPr/>
        </p:nvGrpSpPr>
        <p:grpSpPr>
          <a:xfrm>
            <a:off x="731249" y="940324"/>
            <a:ext cx="7002780" cy="0"/>
            <a:chOff x="731249" y="940324"/>
            <a:chExt cx="7002780" cy="0"/>
          </a:xfrm>
        </p:grpSpPr>
        <p:sp>
          <p:nvSpPr>
            <p:cNvPr id="52" name="Google Shape;52;p2"/>
            <p:cNvSpPr/>
            <p:nvPr/>
          </p:nvSpPr>
          <p:spPr>
            <a:xfrm>
              <a:off x="731249" y="940324"/>
              <a:ext cx="7002780" cy="0"/>
            </a:xfrm>
            <a:custGeom>
              <a:rect b="b" l="l" r="r" t="t"/>
              <a:pathLst>
                <a:path extrusionOk="0" h="120000" w="7002780">
                  <a:moveTo>
                    <a:pt x="0" y="0"/>
                  </a:moveTo>
                  <a:lnTo>
                    <a:pt x="7002599" y="0"/>
                  </a:lnTo>
                </a:path>
              </a:pathLst>
            </a:custGeom>
            <a:noFill/>
            <a:ln cap="flat" cmpd="sng" w="9525">
              <a:solidFill>
                <a:srgbClr val="FFF1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1249" y="940324"/>
              <a:ext cx="7002780" cy="0"/>
            </a:xfrm>
            <a:custGeom>
              <a:rect b="b" l="l" r="r" t="t"/>
              <a:pathLst>
                <a:path extrusionOk="0" h="120000" w="7002780">
                  <a:moveTo>
                    <a:pt x="0" y="0"/>
                  </a:moveTo>
                  <a:lnTo>
                    <a:pt x="7002599" y="0"/>
                  </a:lnTo>
                </a:path>
              </a:pathLst>
            </a:cu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54" name="Google Shape;54;p2"/>
          <p:cNvSpPr txBox="1"/>
          <p:nvPr/>
        </p:nvSpPr>
        <p:spPr>
          <a:xfrm>
            <a:off x="450874" y="1273015"/>
            <a:ext cx="4135200" cy="3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13093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Выражаем благодарность за интерес,  проявленный к продуктам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Центра Финансового Управления!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Цель нашей компании - налоговая эффективность и  безопасность наших клиентов на пути к успеху !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5244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Наша команда постоянно совершенствует знания в  области налогового права, собирая передовые  практики, мы делимся лучшим опытом со своими  Клиентами.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8305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Желаем успехов Вам и Вашему Бизнесу!  </a:t>
            </a:r>
            <a:r>
              <a:rPr lang="en-US" sz="1300">
                <a:solidFill>
                  <a:schemeClr val="lt1"/>
                </a:solidFill>
                <a:highlight>
                  <a:schemeClr val="dk1"/>
                </a:highlight>
                <a:latin typeface="Tahoma"/>
                <a:ea typeface="Tahoma"/>
                <a:cs typeface="Tahoma"/>
                <a:sym typeface="Tahoma"/>
              </a:rPr>
              <a:t>Руководитель направления налоговой экспертизы</a:t>
            </a:r>
            <a:r>
              <a:rPr lang="en-US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Анжелика Козленко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Google Shape;55;p2"/>
          <p:cNvSpPr txBox="1"/>
          <p:nvPr>
            <p:ph type="title"/>
          </p:nvPr>
        </p:nvSpPr>
        <p:spPr>
          <a:xfrm>
            <a:off x="690900" y="427850"/>
            <a:ext cx="490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1CC"/>
                </a:solidFill>
              </a:rPr>
              <a:t>Уважаемый Руководитель!</a:t>
            </a:r>
            <a:endParaRPr/>
          </a:p>
        </p:txBody>
      </p:sp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2150" y="1272400"/>
            <a:ext cx="3459949" cy="35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type="title"/>
          </p:nvPr>
        </p:nvSpPr>
        <p:spPr>
          <a:xfrm>
            <a:off x="690900" y="427850"/>
            <a:ext cx="31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1CC"/>
                </a:solidFill>
              </a:rPr>
              <a:t>О компании</a:t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731249" y="940324"/>
            <a:ext cx="7002780" cy="0"/>
          </a:xfrm>
          <a:custGeom>
            <a:rect b="b" l="l" r="r" t="t"/>
            <a:pathLst>
              <a:path extrusionOk="0" h="120000" w="7002780">
                <a:moveTo>
                  <a:pt x="0" y="0"/>
                </a:moveTo>
                <a:lnTo>
                  <a:pt x="7002599" y="0"/>
                </a:lnTo>
              </a:path>
            </a:pathLst>
          </a:cu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3"/>
          <p:cNvSpPr txBox="1"/>
          <p:nvPr/>
        </p:nvSpPr>
        <p:spPr>
          <a:xfrm>
            <a:off x="691474" y="1190272"/>
            <a:ext cx="75444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Мы не мыслим шаблонно! Находим не рискованные, а законные способы сохранить и приумножить  вашу прибыль. В портфеле компании более 150 проверенных рабочих решений - мы покажем, как видит  ваш бизнес налоговая, выявим общие налоговые риски, предложим индивидуальные способы  снижения налогов и поможем их внедрить.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ahoma"/>
              <a:ea typeface="Tahoma"/>
              <a:cs typeface="Tahoma"/>
              <a:sym typeface="Tahoma"/>
            </a:endParaRPr>
          </a:p>
          <a:p>
            <a:pPr indent="-320675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99"/>
              </a:buClr>
              <a:buSzPts val="1200"/>
              <a:buFont typeface="Arial"/>
              <a:buChar char="●"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работаем более 10 лет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 сфере оптимизации налогообложения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ahoma"/>
              <a:ea typeface="Tahoma"/>
              <a:cs typeface="Tahoma"/>
              <a:sym typeface="Tahoma"/>
            </a:endParaRPr>
          </a:p>
          <a:p>
            <a:pPr indent="-320675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99"/>
              </a:buClr>
              <a:buSzPts val="1200"/>
              <a:buFont typeface="Arial"/>
              <a:buChar char="●"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более 150 проверенных решений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 налоговой оптимизации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ahoma"/>
              <a:ea typeface="Tahoma"/>
              <a:cs typeface="Tahoma"/>
              <a:sym typeface="Tahoma"/>
            </a:endParaRPr>
          </a:p>
          <a:p>
            <a:pPr indent="-320675" lvl="0" marL="39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99"/>
              </a:buClr>
              <a:buSzPts val="1200"/>
              <a:buFont typeface="Arial"/>
              <a:buChar char="●"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0 судебных разбирательств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393700" marR="0" rtl="0" algn="l">
              <a:lnSpc>
                <a:spcPct val="100000"/>
              </a:lnSpc>
              <a:spcBef>
                <a:spcPts val="219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 внедренным решениям с 2017 г.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550" y="2018525"/>
            <a:ext cx="4219471" cy="268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598650" y="371600"/>
            <a:ext cx="43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1CC"/>
                </a:solidFill>
              </a:rPr>
              <a:t>Налоговый консалтинг</a:t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31249" y="940324"/>
            <a:ext cx="7002780" cy="0"/>
          </a:xfrm>
          <a:custGeom>
            <a:rect b="b" l="l" r="r" t="t"/>
            <a:pathLst>
              <a:path extrusionOk="0" h="120000" w="7002780">
                <a:moveTo>
                  <a:pt x="0" y="0"/>
                </a:moveTo>
                <a:lnTo>
                  <a:pt x="70025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71" name="Google Shape;71;p4"/>
          <p:cNvGrpSpPr/>
          <p:nvPr/>
        </p:nvGrpSpPr>
        <p:grpSpPr>
          <a:xfrm>
            <a:off x="598650" y="1306000"/>
            <a:ext cx="826475" cy="1618450"/>
            <a:chOff x="598650" y="1306000"/>
            <a:chExt cx="826475" cy="1618450"/>
          </a:xfrm>
        </p:grpSpPr>
        <p:pic>
          <p:nvPicPr>
            <p:cNvPr id="72" name="Google Shape;72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5047" y="1306000"/>
              <a:ext cx="713674" cy="791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8650" y="2097975"/>
              <a:ext cx="826475" cy="826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4"/>
          <p:cNvSpPr txBox="1"/>
          <p:nvPr/>
        </p:nvSpPr>
        <p:spPr>
          <a:xfrm>
            <a:off x="1482749" y="1409662"/>
            <a:ext cx="4768850" cy="1309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965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Дорожная карта - пошаговая инструкция по легальной  оптимизации налогообложения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Конкретные способы законной налоговой оптимизации,  подходящие для вашего бизнеса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/>
          <p:nvPr/>
        </p:nvSpPr>
        <p:spPr>
          <a:xfrm>
            <a:off x="264175" y="2331824"/>
            <a:ext cx="8637905" cy="2661285"/>
          </a:xfrm>
          <a:custGeom>
            <a:rect b="b" l="l" r="r" t="t"/>
            <a:pathLst>
              <a:path extrusionOk="0" h="2661285" w="8637905">
                <a:moveTo>
                  <a:pt x="8424789" y="2660699"/>
                </a:moveTo>
                <a:lnTo>
                  <a:pt x="212510" y="2660699"/>
                </a:lnTo>
                <a:lnTo>
                  <a:pt x="163783" y="2655087"/>
                </a:lnTo>
                <a:lnTo>
                  <a:pt x="119053" y="2639100"/>
                </a:lnTo>
                <a:lnTo>
                  <a:pt x="79595" y="2614013"/>
                </a:lnTo>
                <a:lnTo>
                  <a:pt x="46686" y="2581104"/>
                </a:lnTo>
                <a:lnTo>
                  <a:pt x="21599" y="2541646"/>
                </a:lnTo>
                <a:lnTo>
                  <a:pt x="5612" y="2496916"/>
                </a:lnTo>
                <a:lnTo>
                  <a:pt x="0" y="2448189"/>
                </a:lnTo>
                <a:lnTo>
                  <a:pt x="0" y="212510"/>
                </a:lnTo>
                <a:lnTo>
                  <a:pt x="5612" y="163783"/>
                </a:lnTo>
                <a:lnTo>
                  <a:pt x="21599" y="119053"/>
                </a:lnTo>
                <a:lnTo>
                  <a:pt x="46686" y="79595"/>
                </a:lnTo>
                <a:lnTo>
                  <a:pt x="79595" y="46686"/>
                </a:lnTo>
                <a:lnTo>
                  <a:pt x="119053" y="21599"/>
                </a:lnTo>
                <a:lnTo>
                  <a:pt x="163783" y="5612"/>
                </a:lnTo>
                <a:lnTo>
                  <a:pt x="212510" y="0"/>
                </a:lnTo>
                <a:lnTo>
                  <a:pt x="8424789" y="0"/>
                </a:lnTo>
                <a:lnTo>
                  <a:pt x="8466442" y="4121"/>
                </a:lnTo>
                <a:lnTo>
                  <a:pt x="8506113" y="16176"/>
                </a:lnTo>
                <a:lnTo>
                  <a:pt x="8542690" y="35704"/>
                </a:lnTo>
                <a:lnTo>
                  <a:pt x="8575056" y="62242"/>
                </a:lnTo>
                <a:lnTo>
                  <a:pt x="8601595" y="94609"/>
                </a:lnTo>
                <a:lnTo>
                  <a:pt x="8621123" y="131185"/>
                </a:lnTo>
                <a:lnTo>
                  <a:pt x="8633178" y="170857"/>
                </a:lnTo>
                <a:lnTo>
                  <a:pt x="8637299" y="212510"/>
                </a:lnTo>
                <a:lnTo>
                  <a:pt x="8637299" y="2448189"/>
                </a:lnTo>
                <a:lnTo>
                  <a:pt x="8631687" y="2496916"/>
                </a:lnTo>
                <a:lnTo>
                  <a:pt x="8615700" y="2541646"/>
                </a:lnTo>
                <a:lnTo>
                  <a:pt x="8590613" y="2581104"/>
                </a:lnTo>
                <a:lnTo>
                  <a:pt x="8557704" y="2614013"/>
                </a:lnTo>
                <a:lnTo>
                  <a:pt x="8518246" y="2639100"/>
                </a:lnTo>
                <a:lnTo>
                  <a:pt x="8473516" y="2655087"/>
                </a:lnTo>
                <a:lnTo>
                  <a:pt x="8424789" y="26606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859125" y="410800"/>
            <a:ext cx="5287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Признаки дробления бизнеса</a:t>
            </a:r>
            <a:endParaRPr/>
          </a:p>
        </p:txBody>
      </p:sp>
      <p:sp>
        <p:nvSpPr>
          <p:cNvPr id="81" name="Google Shape;81;p5"/>
          <p:cNvSpPr txBox="1"/>
          <p:nvPr/>
        </p:nvSpPr>
        <p:spPr>
          <a:xfrm>
            <a:off x="493824" y="2546254"/>
            <a:ext cx="7261225" cy="2016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33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Клиент: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Дистрибьютор одноразовой посуды и расходных материалов с оборотом около 4 млрд.руб.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3334" marR="0" rtl="0" algn="l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Выявленные риски: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3334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элементы «дробления» с применением спец режимных организаций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7780" marR="0" rtl="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легальная организационно-правовая и финансовая схема бизнеса;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легализация зарплат линейного персонала;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сокращение НДФЛ и страховых взносов за счет обучения сотрудников;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легализация доходов ТОП-менеджмента за счет перехода со схемы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«директор физ.лицо» на схему «директор, управляющий ИП»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4775" y="2899425"/>
            <a:ext cx="2678699" cy="17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/>
          <p:nvPr/>
        </p:nvSpPr>
        <p:spPr>
          <a:xfrm>
            <a:off x="731249" y="939725"/>
            <a:ext cx="7138034" cy="635"/>
          </a:xfrm>
          <a:custGeom>
            <a:rect b="b" l="l" r="r" t="t"/>
            <a:pathLst>
              <a:path extrusionOk="0" h="634" w="7138034">
                <a:moveTo>
                  <a:pt x="0" y="599"/>
                </a:moveTo>
                <a:lnTo>
                  <a:pt x="71378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5"/>
          <p:cNvSpPr txBox="1"/>
          <p:nvPr/>
        </p:nvSpPr>
        <p:spPr>
          <a:xfrm>
            <a:off x="804274" y="1062878"/>
            <a:ext cx="68688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Устраним или сведем к минимуму факторы искусственного дробления бизнеса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0675" lvl="0" marL="475615" marR="5080" rtl="0" algn="l">
              <a:lnSpc>
                <a:spcPct val="114999"/>
              </a:lnSpc>
              <a:spcBef>
                <a:spcPts val="71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Соберём документальные доказательства, которые защитят вашу позицию и стратегию  бизнеса при регистрации новых участников группы и расширении на новых рынках;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0675" lvl="0" marL="475615" marR="67945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Выстроим легальную структуру группы компаний и/или ИП путём разработки  альтернативных договорных схем.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253350" y="2389450"/>
            <a:ext cx="8637905" cy="2585888"/>
          </a:xfrm>
          <a:custGeom>
            <a:rect b="b" l="l" r="r" t="t"/>
            <a:pathLst>
              <a:path extrusionOk="0" h="2645410" w="8637905">
                <a:moveTo>
                  <a:pt x="8426035" y="2645099"/>
                </a:moveTo>
                <a:lnTo>
                  <a:pt x="211264" y="2645099"/>
                </a:lnTo>
                <a:lnTo>
                  <a:pt x="162823" y="2639520"/>
                </a:lnTo>
                <a:lnTo>
                  <a:pt x="118355" y="2623626"/>
                </a:lnTo>
                <a:lnTo>
                  <a:pt x="79129" y="2598687"/>
                </a:lnTo>
                <a:lnTo>
                  <a:pt x="46412" y="2565970"/>
                </a:lnTo>
                <a:lnTo>
                  <a:pt x="21473" y="2526744"/>
                </a:lnTo>
                <a:lnTo>
                  <a:pt x="5579" y="2482276"/>
                </a:lnTo>
                <a:lnTo>
                  <a:pt x="0" y="2433835"/>
                </a:lnTo>
                <a:lnTo>
                  <a:pt x="0" y="211263"/>
                </a:lnTo>
                <a:lnTo>
                  <a:pt x="5579" y="162823"/>
                </a:lnTo>
                <a:lnTo>
                  <a:pt x="21473" y="118355"/>
                </a:lnTo>
                <a:lnTo>
                  <a:pt x="46412" y="79129"/>
                </a:lnTo>
                <a:lnTo>
                  <a:pt x="79129" y="46412"/>
                </a:lnTo>
                <a:lnTo>
                  <a:pt x="118355" y="21473"/>
                </a:lnTo>
                <a:lnTo>
                  <a:pt x="162823" y="5579"/>
                </a:lnTo>
                <a:lnTo>
                  <a:pt x="211264" y="0"/>
                </a:lnTo>
                <a:lnTo>
                  <a:pt x="8426035" y="0"/>
                </a:lnTo>
                <a:lnTo>
                  <a:pt x="8467443" y="4096"/>
                </a:lnTo>
                <a:lnTo>
                  <a:pt x="8506883" y="16081"/>
                </a:lnTo>
                <a:lnTo>
                  <a:pt x="8543245" y="35494"/>
                </a:lnTo>
                <a:lnTo>
                  <a:pt x="8575421" y="61877"/>
                </a:lnTo>
                <a:lnTo>
                  <a:pt x="8601805" y="94054"/>
                </a:lnTo>
                <a:lnTo>
                  <a:pt x="8621218" y="130416"/>
                </a:lnTo>
                <a:lnTo>
                  <a:pt x="8633203" y="169856"/>
                </a:lnTo>
                <a:lnTo>
                  <a:pt x="8637299" y="211263"/>
                </a:lnTo>
                <a:lnTo>
                  <a:pt x="8637299" y="2433835"/>
                </a:lnTo>
                <a:lnTo>
                  <a:pt x="8631720" y="2482276"/>
                </a:lnTo>
                <a:lnTo>
                  <a:pt x="8615826" y="2526744"/>
                </a:lnTo>
                <a:lnTo>
                  <a:pt x="8590887" y="2565970"/>
                </a:lnTo>
                <a:lnTo>
                  <a:pt x="8558170" y="2598687"/>
                </a:lnTo>
                <a:lnTo>
                  <a:pt x="8518944" y="2623626"/>
                </a:lnTo>
                <a:lnTo>
                  <a:pt x="8474476" y="2639520"/>
                </a:lnTo>
                <a:lnTo>
                  <a:pt x="8426035" y="26450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6"/>
          <p:cNvSpPr txBox="1"/>
          <p:nvPr>
            <p:ph type="title"/>
          </p:nvPr>
        </p:nvSpPr>
        <p:spPr>
          <a:xfrm>
            <a:off x="795525" y="407400"/>
            <a:ext cx="76962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Неэффективная структура бизнеса </a:t>
            </a:r>
            <a:r>
              <a:rPr b="0" lang="en-US" sz="1300">
                <a:latin typeface="Tahoma"/>
                <a:ea typeface="Tahoma"/>
                <a:cs typeface="Tahoma"/>
                <a:sym typeface="Tahoma"/>
              </a:rPr>
              <a:t>(группы, процессов)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731249" y="939725"/>
            <a:ext cx="7138034" cy="635"/>
          </a:xfrm>
          <a:custGeom>
            <a:rect b="b" l="l" r="r" t="t"/>
            <a:pathLst>
              <a:path extrusionOk="0" h="634" w="7138034">
                <a:moveTo>
                  <a:pt x="0" y="599"/>
                </a:moveTo>
                <a:lnTo>
                  <a:pt x="71378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" name="Google Shape;92;p6"/>
          <p:cNvSpPr txBox="1"/>
          <p:nvPr/>
        </p:nvSpPr>
        <p:spPr>
          <a:xfrm>
            <a:off x="488774" y="2556079"/>
            <a:ext cx="8002800" cy="2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7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Описание бизнеса: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Федеральная розничная сеть (продукты питания).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ahoma"/>
              <a:ea typeface="Tahoma"/>
              <a:cs typeface="Tahoma"/>
              <a:sym typeface="Tahoma"/>
            </a:endParaRPr>
          </a:p>
          <a:p>
            <a:pPr indent="0" lvl="0" marL="177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Выявленные риски: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77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По результатам проведенного анализа выявлена переплата по налогам в результате неэффективной  организации бизнес-процессов в размере 500 млн.руб., а также налоговые риски, связанные с обоснованным  применением налоговых льгот 10 млн.руб.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50">
              <a:latin typeface="Tahoma"/>
              <a:ea typeface="Tahoma"/>
              <a:cs typeface="Tahoma"/>
              <a:sym typeface="Tahoma"/>
            </a:endParaRPr>
          </a:p>
          <a:p>
            <a:pPr indent="0" lvl="0" marL="1778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5505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Сокращены расходы на поддержание неэффективных внутригрупповых процессов и, как следствие,  сокращение налогов, уплаченных в бюджет в размере 500 млн. руб.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Выявленные налоговые риски помогли избежать налоговых претензий на сумму 10 млн. руб.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796650" y="1022153"/>
            <a:ext cx="75858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Проведем налоговый анализ, направленный на снижение эффективных ставок по налогу на прибыль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0674" lvl="0" marL="477519" marR="911860" rtl="0" algn="l">
              <a:lnSpc>
                <a:spcPct val="11499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Анализ структуры группы компаний, внутригрупповых операций и бизнес процессов,  выявление областей наибольшей налоговой нагрузки;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0674" lvl="0" marL="477519" marR="120078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Разработка вариантов изменения и оптимизации процессов с целью сокращения  налоговых выплат.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794875" y="384100"/>
            <a:ext cx="57339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Превышение лимитов по УСН</a:t>
            </a:r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804274" y="1019022"/>
            <a:ext cx="73608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111823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Сэкономили более 500 млн. руб. на налогах нашим клиентам и помогли избежать  излишней уплаты налогов, которая происходит из-за превышения лимитов.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5435" lvl="0" marL="504825" marR="5080" rtl="0" algn="l">
              <a:lnSpc>
                <a:spcPct val="114999"/>
              </a:lnSpc>
              <a:spcBef>
                <a:spcPts val="8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Рассмотрим возможностей изменения существующей договорной схемы с целью сохранения  лимитов по УСН;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6070" lvl="0" marL="504825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Разработаем способы (договор, методы) для избежания превышения лимитов по УСН.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3350" y="2395200"/>
            <a:ext cx="8637905" cy="2608809"/>
          </a:xfrm>
          <a:custGeom>
            <a:rect b="b" l="l" r="r" t="t"/>
            <a:pathLst>
              <a:path extrusionOk="0" h="2753360" w="8637905">
                <a:moveTo>
                  <a:pt x="8417433" y="2752799"/>
                </a:moveTo>
                <a:lnTo>
                  <a:pt x="219866" y="2752799"/>
                </a:lnTo>
                <a:lnTo>
                  <a:pt x="175555" y="2748333"/>
                </a:lnTo>
                <a:lnTo>
                  <a:pt x="134284" y="2735521"/>
                </a:lnTo>
                <a:lnTo>
                  <a:pt x="96936" y="2715250"/>
                </a:lnTo>
                <a:lnTo>
                  <a:pt x="64397" y="2688402"/>
                </a:lnTo>
                <a:lnTo>
                  <a:pt x="37549" y="2655863"/>
                </a:lnTo>
                <a:lnTo>
                  <a:pt x="17278" y="2618515"/>
                </a:lnTo>
                <a:lnTo>
                  <a:pt x="4466" y="2577244"/>
                </a:lnTo>
                <a:lnTo>
                  <a:pt x="0" y="2532933"/>
                </a:lnTo>
                <a:lnTo>
                  <a:pt x="0" y="219866"/>
                </a:lnTo>
                <a:lnTo>
                  <a:pt x="4466" y="175555"/>
                </a:lnTo>
                <a:lnTo>
                  <a:pt x="17278" y="134284"/>
                </a:lnTo>
                <a:lnTo>
                  <a:pt x="37549" y="96936"/>
                </a:lnTo>
                <a:lnTo>
                  <a:pt x="64397" y="64397"/>
                </a:lnTo>
                <a:lnTo>
                  <a:pt x="96936" y="37549"/>
                </a:lnTo>
                <a:lnTo>
                  <a:pt x="134284" y="17278"/>
                </a:lnTo>
                <a:lnTo>
                  <a:pt x="175555" y="4466"/>
                </a:lnTo>
                <a:lnTo>
                  <a:pt x="219866" y="0"/>
                </a:lnTo>
                <a:lnTo>
                  <a:pt x="8417433" y="0"/>
                </a:lnTo>
                <a:lnTo>
                  <a:pt x="8460527" y="4263"/>
                </a:lnTo>
                <a:lnTo>
                  <a:pt x="8501572" y="16736"/>
                </a:lnTo>
                <a:lnTo>
                  <a:pt x="8539415" y="36940"/>
                </a:lnTo>
                <a:lnTo>
                  <a:pt x="8572902" y="64397"/>
                </a:lnTo>
                <a:lnTo>
                  <a:pt x="8600359" y="97884"/>
                </a:lnTo>
                <a:lnTo>
                  <a:pt x="8620563" y="135727"/>
                </a:lnTo>
                <a:lnTo>
                  <a:pt x="8633036" y="176772"/>
                </a:lnTo>
                <a:lnTo>
                  <a:pt x="8637299" y="219866"/>
                </a:lnTo>
                <a:lnTo>
                  <a:pt x="8637299" y="2532933"/>
                </a:lnTo>
                <a:lnTo>
                  <a:pt x="8632833" y="2577244"/>
                </a:lnTo>
                <a:lnTo>
                  <a:pt x="8620021" y="2618515"/>
                </a:lnTo>
                <a:lnTo>
                  <a:pt x="8599750" y="2655863"/>
                </a:lnTo>
                <a:lnTo>
                  <a:pt x="8572902" y="2688402"/>
                </a:lnTo>
                <a:lnTo>
                  <a:pt x="8540362" y="2715250"/>
                </a:lnTo>
                <a:lnTo>
                  <a:pt x="8503015" y="2735521"/>
                </a:lnTo>
                <a:lnTo>
                  <a:pt x="8461744" y="2748333"/>
                </a:lnTo>
                <a:lnTo>
                  <a:pt x="8417433" y="27527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7"/>
          <p:cNvSpPr txBox="1"/>
          <p:nvPr/>
        </p:nvSpPr>
        <p:spPr>
          <a:xfrm>
            <a:off x="474474" y="2534529"/>
            <a:ext cx="7979400" cy="2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714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Отрасль: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Продавец на маркетплейсах, оборот 160 млн.руб. в год.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Tahoma"/>
              <a:ea typeface="Tahoma"/>
              <a:cs typeface="Tahoma"/>
              <a:sym typeface="Tahoma"/>
            </a:endParaRPr>
          </a:p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Выявленные риски: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374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Необоснованное занижение доходов для целей налогообложения по системе УСН (занижение доходов на  сумму комиссий МП, маркетинговых расходов и пр.) Манипулирование датой формирования доходов за счёт  более позднего зачисления денежных средств от продаж на расчетные счета. Как следствие - риск  превышения лимитов по УСН и риск перехода на ОСНО, уплата соответствующих налогов.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7780" marR="0" rtl="0" algn="l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1508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Разработана новая договорная схема с поставщиками, позволяющая оптимизировать  структуру доходов на компании - продавец на МП, применяющей УСН.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Договорная схема отражает фактические взаимоотношения с поставщиками.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179070" lvl="0" marL="1911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Сэкономлено более 50 млн. руб. оборотных средств на уплате налогов.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731249" y="939725"/>
            <a:ext cx="7138034" cy="635"/>
          </a:xfrm>
          <a:custGeom>
            <a:rect b="b" l="l" r="r" t="t"/>
            <a:pathLst>
              <a:path extrusionOk="0" h="634" w="7138034">
                <a:moveTo>
                  <a:pt x="0" y="599"/>
                </a:moveTo>
                <a:lnTo>
                  <a:pt x="71378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title"/>
          </p:nvPr>
        </p:nvSpPr>
        <p:spPr>
          <a:xfrm>
            <a:off x="805925" y="395025"/>
            <a:ext cx="78591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Риск непринятия расходов и вычетов по НДС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804275" y="1022846"/>
            <a:ext cx="77826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38290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E499"/>
                </a:solidFill>
                <a:latin typeface="Tahoma"/>
                <a:ea typeface="Tahoma"/>
                <a:cs typeface="Tahoma"/>
                <a:sym typeface="Tahoma"/>
              </a:rPr>
              <a:t>Поможем пройти налоговые проверки без доначисления налога на прибыль. Проверим структуру  расходов и построим матрицу рисков. Актуальный опыт успешного прохождения налоговых  проверок за 2020-2022 гг.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0675" lvl="0" marL="519430" marR="5080" rtl="0" algn="l">
              <a:lnSpc>
                <a:spcPct val="114999"/>
              </a:lnSpc>
              <a:spcBef>
                <a:spcPts val="32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Аудит структуры расходов, принципов и правил учетных политик (превентивная мера - подготовка  к налоговой проверке, а также сопровождение бизнеса на стадии прохождения налоговых  проверок - подготовка возражений);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21310" lvl="0" marL="519430" marR="0" rtl="0" algn="l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Char char="●"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Выработка решений по устранению рисков и подготовка защитной позиции в спорах с налоговой.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53349" y="2713650"/>
            <a:ext cx="8637905" cy="2309495"/>
          </a:xfrm>
          <a:custGeom>
            <a:rect b="b" l="l" r="r" t="t"/>
            <a:pathLst>
              <a:path extrusionOk="0" h="2309495" w="8637905">
                <a:moveTo>
                  <a:pt x="8452871" y="2309099"/>
                </a:moveTo>
                <a:lnTo>
                  <a:pt x="184427" y="2309099"/>
                </a:lnTo>
                <a:lnTo>
                  <a:pt x="135399" y="2302512"/>
                </a:lnTo>
                <a:lnTo>
                  <a:pt x="91343" y="2283920"/>
                </a:lnTo>
                <a:lnTo>
                  <a:pt x="54017" y="2255082"/>
                </a:lnTo>
                <a:lnTo>
                  <a:pt x="25179" y="2217756"/>
                </a:lnTo>
                <a:lnTo>
                  <a:pt x="6587" y="2173700"/>
                </a:lnTo>
                <a:lnTo>
                  <a:pt x="0" y="2124672"/>
                </a:lnTo>
                <a:lnTo>
                  <a:pt x="0" y="184427"/>
                </a:lnTo>
                <a:lnTo>
                  <a:pt x="6587" y="135399"/>
                </a:lnTo>
                <a:lnTo>
                  <a:pt x="25179" y="91343"/>
                </a:lnTo>
                <a:lnTo>
                  <a:pt x="54017" y="54017"/>
                </a:lnTo>
                <a:lnTo>
                  <a:pt x="91343" y="25179"/>
                </a:lnTo>
                <a:lnTo>
                  <a:pt x="135399" y="6587"/>
                </a:lnTo>
                <a:lnTo>
                  <a:pt x="184427" y="0"/>
                </a:lnTo>
                <a:lnTo>
                  <a:pt x="8452871" y="0"/>
                </a:lnTo>
                <a:lnTo>
                  <a:pt x="8523449" y="14038"/>
                </a:lnTo>
                <a:lnTo>
                  <a:pt x="8583281" y="54017"/>
                </a:lnTo>
                <a:lnTo>
                  <a:pt x="8623261" y="113850"/>
                </a:lnTo>
                <a:lnTo>
                  <a:pt x="8637299" y="184427"/>
                </a:lnTo>
                <a:lnTo>
                  <a:pt x="8637299" y="2124672"/>
                </a:lnTo>
                <a:lnTo>
                  <a:pt x="8630712" y="2173700"/>
                </a:lnTo>
                <a:lnTo>
                  <a:pt x="8612120" y="2217756"/>
                </a:lnTo>
                <a:lnTo>
                  <a:pt x="8583282" y="2255082"/>
                </a:lnTo>
                <a:lnTo>
                  <a:pt x="8545956" y="2283920"/>
                </a:lnTo>
                <a:lnTo>
                  <a:pt x="8501900" y="2302512"/>
                </a:lnTo>
                <a:lnTo>
                  <a:pt x="8452871" y="23090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8"/>
          <p:cNvSpPr txBox="1"/>
          <p:nvPr/>
        </p:nvSpPr>
        <p:spPr>
          <a:xfrm>
            <a:off x="499524" y="2905404"/>
            <a:ext cx="5953800" cy="1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Отрасль: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Строительная компания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Выявленные риски: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3257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Риск непринятия расходов в группе компаний в связи с тем , что расходы,  которые производились на ИП, не подтверждены наличием персонала,  трудоустроенного на ИП, который мог бы фактически выполнить этот объем.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Проанализирована сметная документация и фактические объёмы выполненных  работ, предложены варианты защитной позиции, компания сэкономила около 24  млн. руб. налоговых доначислений.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731249" y="939725"/>
            <a:ext cx="7138034" cy="635"/>
          </a:xfrm>
          <a:custGeom>
            <a:rect b="b" l="l" r="r" t="t"/>
            <a:pathLst>
              <a:path extrusionOk="0" h="634" w="7138034">
                <a:moveTo>
                  <a:pt x="0" y="599"/>
                </a:moveTo>
                <a:lnTo>
                  <a:pt x="71378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6500" y="2949050"/>
            <a:ext cx="2088400" cy="157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804275" y="372225"/>
            <a:ext cx="62874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Корпоративный университет</a:t>
            </a:r>
            <a:endParaRPr/>
          </a:p>
        </p:txBody>
      </p:sp>
      <p:sp>
        <p:nvSpPr>
          <p:cNvPr id="118" name="Google Shape;118;p9"/>
          <p:cNvSpPr txBox="1"/>
          <p:nvPr/>
        </p:nvSpPr>
        <p:spPr>
          <a:xfrm>
            <a:off x="757375" y="1057188"/>
            <a:ext cx="76572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Обучаем, как осуществлять легальные выплаты сотрудникам с минимальными налоговыми потерями.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Проводим а</a:t>
            </a:r>
            <a:r>
              <a:rPr lang="en-US" sz="1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нализ трудовых взаимоотношений с сотрудниками, порядок осуществления выплат,  формирование структуры рисков. Предлагаем варианты по минимизации/устранению рисков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277825" y="1796525"/>
            <a:ext cx="8616310" cy="3253700"/>
          </a:xfrm>
          <a:custGeom>
            <a:rect b="b" l="l" r="r" t="t"/>
            <a:pathLst>
              <a:path extrusionOk="0" h="2059304" w="8637905">
                <a:moveTo>
                  <a:pt x="8472855" y="2058899"/>
                </a:moveTo>
                <a:lnTo>
                  <a:pt x="164444" y="2058899"/>
                </a:lnTo>
                <a:lnTo>
                  <a:pt x="120728" y="2053025"/>
                </a:lnTo>
                <a:lnTo>
                  <a:pt x="81446" y="2036448"/>
                </a:lnTo>
                <a:lnTo>
                  <a:pt x="48164" y="2010735"/>
                </a:lnTo>
                <a:lnTo>
                  <a:pt x="22451" y="1977453"/>
                </a:lnTo>
                <a:lnTo>
                  <a:pt x="5874" y="1938171"/>
                </a:lnTo>
                <a:lnTo>
                  <a:pt x="0" y="1894455"/>
                </a:lnTo>
                <a:lnTo>
                  <a:pt x="0" y="164444"/>
                </a:lnTo>
                <a:lnTo>
                  <a:pt x="5874" y="120728"/>
                </a:lnTo>
                <a:lnTo>
                  <a:pt x="22451" y="81446"/>
                </a:lnTo>
                <a:lnTo>
                  <a:pt x="48164" y="48164"/>
                </a:lnTo>
                <a:lnTo>
                  <a:pt x="81446" y="22451"/>
                </a:lnTo>
                <a:lnTo>
                  <a:pt x="120728" y="5874"/>
                </a:lnTo>
                <a:lnTo>
                  <a:pt x="164444" y="0"/>
                </a:lnTo>
                <a:lnTo>
                  <a:pt x="8472855" y="0"/>
                </a:lnTo>
                <a:lnTo>
                  <a:pt x="8535785" y="12517"/>
                </a:lnTo>
                <a:lnTo>
                  <a:pt x="8589134" y="48164"/>
                </a:lnTo>
                <a:lnTo>
                  <a:pt x="8624782" y="101514"/>
                </a:lnTo>
                <a:lnTo>
                  <a:pt x="8637299" y="164444"/>
                </a:lnTo>
                <a:lnTo>
                  <a:pt x="8637299" y="1894455"/>
                </a:lnTo>
                <a:lnTo>
                  <a:pt x="8631425" y="1938171"/>
                </a:lnTo>
                <a:lnTo>
                  <a:pt x="8614848" y="1977453"/>
                </a:lnTo>
                <a:lnTo>
                  <a:pt x="8589135" y="2010735"/>
                </a:lnTo>
                <a:lnTo>
                  <a:pt x="8555853" y="2036448"/>
                </a:lnTo>
                <a:lnTo>
                  <a:pt x="8516571" y="2053025"/>
                </a:lnTo>
                <a:lnTo>
                  <a:pt x="8472855" y="205889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9"/>
          <p:cNvSpPr txBox="1"/>
          <p:nvPr/>
        </p:nvSpPr>
        <p:spPr>
          <a:xfrm>
            <a:off x="452725" y="1796525"/>
            <a:ext cx="8266500" cy="3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8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Клиент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1100">
                <a:solidFill>
                  <a:schemeClr val="dk1"/>
                </a:solidFill>
              </a:rPr>
              <a:t>Розничная торговая сеть запчастями для автомобилей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Причина обращения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Большая часть сотрудников </a:t>
            </a: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</a:t>
            </a:r>
            <a:r>
              <a:rPr lang="en-US" sz="1200">
                <a:latin typeface="Tahoma"/>
                <a:ea typeface="Tahoma"/>
                <a:cs typeface="Tahoma"/>
                <a:sym typeface="Tahoma"/>
              </a:rPr>
              <a:t>была трудоустроена. Компания понимала налоговые риски, а также риски, связанные с трудовым, гражданским законодательством. Руководство  принимает решение о структурировании взаимоотношений с сотрудниками.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Результат: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Выстроили новую корпоративную структуру и, как следствие, новое штатное расписание, а также систему оплаты труда, включающую  в себя непосредственный ФОТ и мотивационную часть, которая предоставлялась сотрудникам в виде обучения и получения стипендии в нашем Университете. В результате компания:</a:t>
            </a:r>
            <a:endParaRPr sz="11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легализовала все взаимоотношения с сотрудниками; 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получила возможность легальной экономии на социальных налогах, за счет того, что мотивационная часть в виде стипендий не облагается социальными взносами (экономия до 30%);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100">
                <a:solidFill>
                  <a:schemeClr val="dk1"/>
                </a:solidFill>
              </a:rPr>
              <a:t>сократила выплаты в бюджет по налогу на прибыль на 20% от 50% суммы ФОТ за счет включения в состав расходов мотивационной части в налоговую базу; </a:t>
            </a:r>
            <a:endParaRPr sz="11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100">
                <a:solidFill>
                  <a:schemeClr val="dk1"/>
                </a:solidFill>
              </a:rPr>
              <a:t>устранила риски, связанные с трудовым и гражданским законодательством,  в части обращения в трудовые комиссии нетрудоустроенными сотрудниками.</a:t>
            </a:r>
            <a:endParaRPr sz="1200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731249" y="939725"/>
            <a:ext cx="7138034" cy="636"/>
          </a:xfrm>
          <a:custGeom>
            <a:rect b="b" l="l" r="r" t="t"/>
            <a:pathLst>
              <a:path extrusionOk="0" h="634" w="7138034">
                <a:moveTo>
                  <a:pt x="0" y="599"/>
                </a:moveTo>
                <a:lnTo>
                  <a:pt x="7137899" y="0"/>
                </a:lnTo>
              </a:path>
            </a:pathLst>
          </a:custGeom>
          <a:noFill/>
          <a:ln cap="flat" cmpd="sng" w="9525">
            <a:solidFill>
              <a:srgbClr val="FFF1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2023-08-31T05:55:36Z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